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aEvuKHfQOnAy41ff1CvOnO67m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7"/>
  </p:normalViewPr>
  <p:slideViewPr>
    <p:cSldViewPr snapToGrid="0">
      <p:cViewPr varScale="1">
        <p:scale>
          <a:sx n="147" d="100"/>
          <a:sy n="147" d="100"/>
        </p:scale>
        <p:origin x="5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d3dd08db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3ad3dd08db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d3dd08db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3ad3dd08db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d3dd08db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3ad3dd08db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d3dd08db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ad3dd08db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">
  <p:cSld name="SECTION_HEADER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-7550" y="-30225"/>
            <a:ext cx="9144000" cy="27960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29"/>
          <p:cNvPicPr preferRelativeResize="0"/>
          <p:nvPr/>
        </p:nvPicPr>
        <p:blipFill rotWithShape="1">
          <a:blip r:embed="rId2">
            <a:alphaModFix amt="19000"/>
          </a:blip>
          <a:srcRect l="-882" t="11621" r="-506" b="34020"/>
          <a:stretch/>
        </p:blipFill>
        <p:spPr>
          <a:xfrm>
            <a:off x="-80375" y="-30225"/>
            <a:ext cx="9274623" cy="27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9"/>
          <p:cNvSpPr txBox="1">
            <a:spLocks noGrp="1"/>
          </p:cNvSpPr>
          <p:nvPr>
            <p:ph type="title"/>
          </p:nvPr>
        </p:nvSpPr>
        <p:spPr>
          <a:xfrm>
            <a:off x="466825" y="1306275"/>
            <a:ext cx="82635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Roboto Light"/>
              <a:buNone/>
              <a:defRPr sz="46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9"/>
          <p:cNvPicPr preferRelativeResize="0"/>
          <p:nvPr/>
        </p:nvPicPr>
        <p:blipFill rotWithShape="1">
          <a:blip r:embed="rId3">
            <a:alphaModFix/>
          </a:blip>
          <a:srcRect t="9800" b="9800"/>
          <a:stretch/>
        </p:blipFill>
        <p:spPr>
          <a:xfrm>
            <a:off x="1787348" y="756474"/>
            <a:ext cx="5569303" cy="5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>
            <a:spLocks noGrp="1"/>
          </p:cNvSpPr>
          <p:nvPr>
            <p:ph type="title" idx="2"/>
          </p:nvPr>
        </p:nvSpPr>
        <p:spPr>
          <a:xfrm>
            <a:off x="585775" y="2824850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body" idx="1"/>
          </p:nvPr>
        </p:nvSpPr>
        <p:spPr>
          <a:xfrm>
            <a:off x="630775" y="3758075"/>
            <a:ext cx="80997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 1">
  <p:cSld name="ONE_COLUMN_TEXT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>
            <a:spLocks noGrp="1"/>
          </p:cNvSpPr>
          <p:nvPr>
            <p:ph type="body" idx="1"/>
          </p:nvPr>
        </p:nvSpPr>
        <p:spPr>
          <a:xfrm>
            <a:off x="540300" y="1604025"/>
            <a:ext cx="48033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540675" y="60912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None/>
              <a:defRPr sz="3000" b="1"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body" idx="1"/>
          </p:nvPr>
        </p:nvSpPr>
        <p:spPr>
          <a:xfrm>
            <a:off x="742150" y="35860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0"/>
              <a:buNone/>
              <a:defRPr sz="12000">
                <a:solidFill>
                  <a:srgbClr val="00274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40"/>
          <p:cNvSpPr txBox="1">
            <a:spLocks noGrp="1"/>
          </p:cNvSpPr>
          <p:nvPr>
            <p:ph type="body" idx="1"/>
          </p:nvPr>
        </p:nvSpPr>
        <p:spPr>
          <a:xfrm>
            <a:off x="311700" y="1827300"/>
            <a:ext cx="8520600" cy="21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3825" y="244002"/>
            <a:ext cx="2327051" cy="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540675" y="1868000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>
            <a:spLocks noGrp="1"/>
          </p:cNvSpPr>
          <p:nvPr>
            <p:ph type="pic" idx="2"/>
          </p:nvPr>
        </p:nvSpPr>
        <p:spPr>
          <a:xfrm>
            <a:off x="75" y="-4775"/>
            <a:ext cx="9144000" cy="1832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1"/>
          </p:nvPr>
        </p:nvSpPr>
        <p:spPr>
          <a:xfrm>
            <a:off x="540675" y="2440700"/>
            <a:ext cx="81438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 1">
  <p:cSld name="SECTION_HEADER_2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title"/>
          </p:nvPr>
        </p:nvSpPr>
        <p:spPr>
          <a:xfrm>
            <a:off x="466825" y="655700"/>
            <a:ext cx="8263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600"/>
              <a:buFont typeface="Roboto Light"/>
              <a:buNone/>
              <a:defRPr sz="4600" b="0">
                <a:solidFill>
                  <a:srgbClr val="0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3825" y="244002"/>
            <a:ext cx="2327051" cy="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1"/>
          <p:cNvSpPr txBox="1">
            <a:spLocks noGrp="1"/>
          </p:cNvSpPr>
          <p:nvPr>
            <p:ph type="title" idx="2"/>
          </p:nvPr>
        </p:nvSpPr>
        <p:spPr>
          <a:xfrm>
            <a:off x="540675" y="1922875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630775" y="3415050"/>
            <a:ext cx="8099700" cy="14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ondary title - Support paragraph 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540675" y="100917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"/>
          </p:nvPr>
        </p:nvSpPr>
        <p:spPr>
          <a:xfrm>
            <a:off x="540675" y="1868000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 2">
  <p:cSld name="SECTION_HEADER_2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/>
          <p:nvPr/>
        </p:nvSpPr>
        <p:spPr>
          <a:xfrm>
            <a:off x="-7550" y="-30225"/>
            <a:ext cx="9144000" cy="27960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33"/>
          <p:cNvPicPr preferRelativeResize="0"/>
          <p:nvPr/>
        </p:nvPicPr>
        <p:blipFill rotWithShape="1">
          <a:blip r:embed="rId2">
            <a:alphaModFix amt="19000"/>
          </a:blip>
          <a:srcRect l="-882" t="11621" r="-506" b="34020"/>
          <a:stretch/>
        </p:blipFill>
        <p:spPr>
          <a:xfrm>
            <a:off x="-80375" y="-30225"/>
            <a:ext cx="9274623" cy="27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3"/>
          <p:cNvSpPr txBox="1">
            <a:spLocks noGrp="1"/>
          </p:cNvSpPr>
          <p:nvPr>
            <p:ph type="title"/>
          </p:nvPr>
        </p:nvSpPr>
        <p:spPr>
          <a:xfrm>
            <a:off x="466825" y="582800"/>
            <a:ext cx="82635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title" idx="2"/>
          </p:nvPr>
        </p:nvSpPr>
        <p:spPr>
          <a:xfrm>
            <a:off x="585775" y="2824850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 b="0"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630775" y="3758075"/>
            <a:ext cx="80997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33"/>
          <p:cNvPicPr preferRelativeResize="0"/>
          <p:nvPr/>
        </p:nvPicPr>
        <p:blipFill rotWithShape="1">
          <a:blip r:embed="rId3">
            <a:alphaModFix/>
          </a:blip>
          <a:srcRect t="9800" b="9800"/>
          <a:stretch/>
        </p:blipFill>
        <p:spPr>
          <a:xfrm>
            <a:off x="6623825" y="244002"/>
            <a:ext cx="2327053" cy="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 1 1">
  <p:cSld name="SECTION_HEADER_2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>
            <a:spLocks noGrp="1"/>
          </p:cNvSpPr>
          <p:nvPr>
            <p:ph type="title"/>
          </p:nvPr>
        </p:nvSpPr>
        <p:spPr>
          <a:xfrm>
            <a:off x="466825" y="655700"/>
            <a:ext cx="82635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600"/>
              <a:buFont typeface="Roboto Light"/>
              <a:buNone/>
              <a:defRPr sz="4600" b="0">
                <a:solidFill>
                  <a:srgbClr val="0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4"/>
          <p:cNvSpPr/>
          <p:nvPr/>
        </p:nvSpPr>
        <p:spPr>
          <a:xfrm rot="10800000">
            <a:off x="-7500" y="1819200"/>
            <a:ext cx="9151500" cy="3324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CF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3825" y="244002"/>
            <a:ext cx="2327051" cy="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4"/>
          <p:cNvSpPr txBox="1">
            <a:spLocks noGrp="1"/>
          </p:cNvSpPr>
          <p:nvPr>
            <p:ph type="title" idx="2"/>
          </p:nvPr>
        </p:nvSpPr>
        <p:spPr>
          <a:xfrm>
            <a:off x="540675" y="1922875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1"/>
          </p:nvPr>
        </p:nvSpPr>
        <p:spPr>
          <a:xfrm>
            <a:off x="630775" y="3415050"/>
            <a:ext cx="8099700" cy="14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ondary Title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/>
          </p:nvPr>
        </p:nvSpPr>
        <p:spPr>
          <a:xfrm>
            <a:off x="500100" y="698700"/>
            <a:ext cx="8143800" cy="572700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5"/>
          <p:cNvSpPr txBox="1">
            <a:spLocks noGrp="1"/>
          </p:cNvSpPr>
          <p:nvPr>
            <p:ph type="body" idx="1"/>
          </p:nvPr>
        </p:nvSpPr>
        <p:spPr>
          <a:xfrm>
            <a:off x="464100" y="1851700"/>
            <a:ext cx="39999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body" idx="2"/>
          </p:nvPr>
        </p:nvSpPr>
        <p:spPr>
          <a:xfrm>
            <a:off x="4771125" y="1851800"/>
            <a:ext cx="39999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ondary title - Two Column  1">
  <p:cSld name="TITLE_ONLY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6"/>
          <p:cNvSpPr/>
          <p:nvPr/>
        </p:nvSpPr>
        <p:spPr>
          <a:xfrm rot="10800000">
            <a:off x="-7500" y="1819200"/>
            <a:ext cx="9151500" cy="3324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CF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1"/>
          </p:nvPr>
        </p:nvSpPr>
        <p:spPr>
          <a:xfrm>
            <a:off x="464100" y="2409750"/>
            <a:ext cx="23697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body" idx="2"/>
          </p:nvPr>
        </p:nvSpPr>
        <p:spPr>
          <a:xfrm>
            <a:off x="3425375" y="2409750"/>
            <a:ext cx="23697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body" idx="3"/>
          </p:nvPr>
        </p:nvSpPr>
        <p:spPr>
          <a:xfrm>
            <a:off x="6386650" y="2409750"/>
            <a:ext cx="23697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title"/>
          </p:nvPr>
        </p:nvSpPr>
        <p:spPr>
          <a:xfrm>
            <a:off x="540675" y="19492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6"/>
          <p:cNvSpPr>
            <a:spLocks noGrp="1"/>
          </p:cNvSpPr>
          <p:nvPr>
            <p:ph type="pic" idx="4"/>
          </p:nvPr>
        </p:nvSpPr>
        <p:spPr>
          <a:xfrm>
            <a:off x="1359025" y="1053225"/>
            <a:ext cx="503400" cy="503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6"/>
          <p:cNvSpPr/>
          <p:nvPr/>
        </p:nvSpPr>
        <p:spPr>
          <a:xfrm>
            <a:off x="1248478" y="942675"/>
            <a:ext cx="724500" cy="724500"/>
          </a:xfrm>
          <a:prstGeom prst="ellipse">
            <a:avLst/>
          </a:prstGeom>
          <a:noFill/>
          <a:ln w="19050" cap="flat" cmpd="sng">
            <a:solidFill>
              <a:srgbClr val="0027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6"/>
          <p:cNvSpPr>
            <a:spLocks noGrp="1"/>
          </p:cNvSpPr>
          <p:nvPr>
            <p:ph type="pic" idx="5"/>
          </p:nvPr>
        </p:nvSpPr>
        <p:spPr>
          <a:xfrm>
            <a:off x="4320300" y="1050638"/>
            <a:ext cx="503400" cy="50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/>
          <p:nvPr/>
        </p:nvSpPr>
        <p:spPr>
          <a:xfrm>
            <a:off x="4209753" y="940088"/>
            <a:ext cx="724500" cy="724500"/>
          </a:xfrm>
          <a:prstGeom prst="ellipse">
            <a:avLst/>
          </a:prstGeom>
          <a:noFill/>
          <a:ln w="19050" cap="flat" cmpd="sng">
            <a:solidFill>
              <a:srgbClr val="0027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6"/>
          <p:cNvSpPr>
            <a:spLocks noGrp="1"/>
          </p:cNvSpPr>
          <p:nvPr>
            <p:ph type="pic" idx="6"/>
          </p:nvPr>
        </p:nvSpPr>
        <p:spPr>
          <a:xfrm>
            <a:off x="7281575" y="1050638"/>
            <a:ext cx="503400" cy="5034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6"/>
          <p:cNvSpPr/>
          <p:nvPr/>
        </p:nvSpPr>
        <p:spPr>
          <a:xfrm>
            <a:off x="7171028" y="940088"/>
            <a:ext cx="724500" cy="724500"/>
          </a:xfrm>
          <a:prstGeom prst="ellipse">
            <a:avLst/>
          </a:prstGeom>
          <a:noFill/>
          <a:ln w="19050" cap="flat" cmpd="sng">
            <a:solidFill>
              <a:srgbClr val="0027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6"/>
          <p:cNvSpPr txBox="1">
            <a:spLocks noGrp="1"/>
          </p:cNvSpPr>
          <p:nvPr>
            <p:ph type="subTitle" idx="7"/>
          </p:nvPr>
        </p:nvSpPr>
        <p:spPr>
          <a:xfrm>
            <a:off x="161200" y="1842225"/>
            <a:ext cx="28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subTitle" idx="8"/>
          </p:nvPr>
        </p:nvSpPr>
        <p:spPr>
          <a:xfrm>
            <a:off x="3273925" y="1837075"/>
            <a:ext cx="28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subTitle" idx="9"/>
          </p:nvPr>
        </p:nvSpPr>
        <p:spPr>
          <a:xfrm>
            <a:off x="6154600" y="1837075"/>
            <a:ext cx="28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None/>
              <a:defRPr sz="17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/>
          <p:nvPr/>
        </p:nvSpPr>
        <p:spPr>
          <a:xfrm rot="10800000">
            <a:off x="-7500" y="1819200"/>
            <a:ext cx="9151500" cy="3324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CF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7"/>
          <p:cNvSpPr txBox="1">
            <a:spLocks noGrp="1"/>
          </p:cNvSpPr>
          <p:nvPr>
            <p:ph type="body" idx="1"/>
          </p:nvPr>
        </p:nvSpPr>
        <p:spPr>
          <a:xfrm>
            <a:off x="540300" y="1604025"/>
            <a:ext cx="48033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title"/>
          </p:nvPr>
        </p:nvSpPr>
        <p:spPr>
          <a:xfrm>
            <a:off x="540675" y="60912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000"/>
              <a:buNone/>
              <a:defRPr sz="3000" b="1">
                <a:solidFill>
                  <a:srgbClr val="00274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  <a:defRPr>
                <a:solidFill>
                  <a:srgbClr val="00274C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1470" y="4746350"/>
            <a:ext cx="2303006" cy="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8;p28"/>
          <p:cNvPicPr preferRelativeResize="0"/>
          <p:nvPr/>
        </p:nvPicPr>
        <p:blipFill rotWithShape="1">
          <a:blip r:embed="rId15">
            <a:alphaModFix/>
          </a:blip>
          <a:srcRect t="73363" r="1156"/>
          <a:stretch/>
        </p:blipFill>
        <p:spPr>
          <a:xfrm>
            <a:off x="0" y="0"/>
            <a:ext cx="9143997" cy="1949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cma.2024.11706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cma.2024.11706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mps.2022.1049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ma.2024.11706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title" idx="2"/>
          </p:nvPr>
        </p:nvSpPr>
        <p:spPr>
          <a:xfrm>
            <a:off x="1113675" y="1835035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4443"/>
              <a:buFont typeface="Arial"/>
              <a:buNone/>
            </a:pPr>
            <a:r>
              <a:rPr lang="en-US" sz="2500">
                <a:solidFill>
                  <a:srgbClr val="F2F2F2"/>
                </a:solidFill>
              </a:rPr>
              <a:t>Physics-Informed  Identification  of Surface vs. Bulk Degradation  Kinetics in Swelling Hydrogels</a:t>
            </a:r>
            <a:endParaRPr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body" idx="1"/>
          </p:nvPr>
        </p:nvSpPr>
        <p:spPr>
          <a:xfrm>
            <a:off x="181908" y="2927636"/>
            <a:ext cx="8099700" cy="151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Kalkidan Gebru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Department of Aerospace Engineering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University of Michigan, Ann Arbor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chemeClr val="dk1"/>
                </a:solidFill>
              </a:rPr>
              <a:t>                                                                         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title" idx="2"/>
          </p:nvPr>
        </p:nvSpPr>
        <p:spPr>
          <a:xfrm>
            <a:off x="477150" y="488213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2000"/>
              <a:t> Free Energy Imbalance and State Equations</a:t>
            </a: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265889" y="774563"/>
            <a:ext cx="8132323" cy="56760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745788" y="1716363"/>
            <a:ext cx="6305005" cy="678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1766341" y="2661086"/>
            <a:ext cx="2130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3729345" y="2594753"/>
            <a:ext cx="2130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5002844" y="2649572"/>
            <a:ext cx="21304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Ψ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5" descr="A black and white logo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4590" y="2406359"/>
            <a:ext cx="1001645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 descr="A black and white logo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0367" y="2406360"/>
            <a:ext cx="1001645" cy="3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 descr="A black and white logo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1687" y="2417861"/>
            <a:ext cx="1001645" cy="30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381187" y="106136"/>
            <a:ext cx="8143800" cy="39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1"/>
          </p:nvPr>
        </p:nvSpPr>
        <p:spPr>
          <a:xfrm>
            <a:off x="211067" y="499730"/>
            <a:ext cx="8143800" cy="45236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r>
              <a:rPr lang="en-US" dirty="0"/>
              <a:t> </a:t>
            </a:r>
            <a:endParaRPr dirty="0"/>
          </a:p>
        </p:txBody>
      </p:sp>
      <p:sp>
        <p:nvSpPr>
          <p:cNvPr id="208" name="Google Shape;208;p16"/>
          <p:cNvSpPr/>
          <p:nvPr/>
        </p:nvSpPr>
        <p:spPr>
          <a:xfrm>
            <a:off x="1045027" y="1023952"/>
            <a:ext cx="2490652" cy="5915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4898791" y="923319"/>
            <a:ext cx="2490652" cy="5915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4889640" y="2971955"/>
            <a:ext cx="2499803" cy="2985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3843" b="-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500100" y="93658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2000"/>
              <a:t>Network Architecture of Helmholtz Free Energy And Design Constraints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361692" y="1991677"/>
            <a:ext cx="8420616" cy="319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1"/>
                </a:solidFill>
              </a:rPr>
              <a:t>To ensure the free energy satisfies the physical constraint the activation function should be: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b="1">
                <a:solidFill>
                  <a:schemeClr val="dk1"/>
                </a:solidFill>
              </a:rPr>
              <a:t>Linear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b="1">
                <a:solidFill>
                  <a:schemeClr val="dk1"/>
                </a:solidFill>
              </a:rPr>
              <a:t>Exponential 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b="1">
                <a:solidFill>
                  <a:schemeClr val="dk1"/>
                </a:solidFill>
              </a:rPr>
              <a:t>Quadratic 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❑"/>
            </a:pPr>
            <a:r>
              <a:rPr lang="en-US" b="1">
                <a:solidFill>
                  <a:schemeClr val="dk1"/>
                </a:solidFill>
              </a:rPr>
              <a:t>Logarithmic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</p:txBody>
      </p:sp>
      <p:pic>
        <p:nvPicPr>
          <p:cNvPr id="217" name="Google Shape;217;p17" descr="A diagram of a functio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771" y="792502"/>
            <a:ext cx="6918752" cy="2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/>
          <p:nvPr/>
        </p:nvSpPr>
        <p:spPr>
          <a:xfrm>
            <a:off x="1118587" y="846777"/>
            <a:ext cx="5574885" cy="921604"/>
          </a:xfrm>
          <a:prstGeom prst="roundRect">
            <a:avLst>
              <a:gd name="adj" fmla="val 16667"/>
            </a:avLst>
          </a:prstGeom>
          <a:solidFill>
            <a:srgbClr val="F9FFB9">
              <a:alpha val="0"/>
            </a:srgbClr>
          </a:solidFill>
          <a:ln w="19050" cap="flat" cmpd="sng">
            <a:solidFill>
              <a:srgbClr val="0C5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1118588" y="1822656"/>
            <a:ext cx="5574885" cy="948638"/>
          </a:xfrm>
          <a:prstGeom prst="roundRect">
            <a:avLst>
              <a:gd name="adj" fmla="val 16667"/>
            </a:avLst>
          </a:prstGeom>
          <a:solidFill>
            <a:srgbClr val="F9FFB9">
              <a:alpha val="0"/>
            </a:srgbClr>
          </a:solidFill>
          <a:ln w="19050" cap="flat" cmpd="sng">
            <a:solidFill>
              <a:srgbClr val="75F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0" y="4469901"/>
            <a:ext cx="44284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Holthusen, H., Lamm, L., </a:t>
            </a:r>
            <a:r>
              <a:rPr lang="en-US" sz="1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Brepols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T., Reese, S., &amp; Kuhl, E.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(2024). </a:t>
            </a:r>
            <a:r>
              <a:rPr lang="en-US" sz="10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Theory and implementation of inelastic Constitutive Artificial Neural Networks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Methods in Applied Mechanics and Engineering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428, 117063. </a:t>
            </a:r>
            <a:r>
              <a:rPr lang="en-US" sz="10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https://doi.org/10.1016/j.cma.2024.117063</a:t>
            </a:r>
            <a:endParaRPr sz="1000" b="1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84837" y="263328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Inelasticity through degradation variable </a:t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2475197" y="2523825"/>
            <a:ext cx="4242390" cy="4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294713" y="2834595"/>
            <a:ext cx="826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module predicts the next degradation state ζ</a:t>
            </a:r>
            <a:r>
              <a:rPr lang="en-US" sz="16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n+1 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a physics-informed neural   network, where: The rate is guided by kinetics.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Non-negativity and upper bounds are enforced via activations- are convex and non-decreasing. Weights are non-negative.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and differentiable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Physically constrained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Compatible with ML-based constitutive modeling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 txBox="1"/>
          <p:nvPr/>
        </p:nvSpPr>
        <p:spPr>
          <a:xfrm>
            <a:off x="2475272" y="2216025"/>
            <a:ext cx="424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8" title="Screenshot 2025-11-29 at 10.34.55 AM.png"/>
          <p:cNvPicPr preferRelativeResize="0"/>
          <p:nvPr/>
        </p:nvPicPr>
        <p:blipFill rotWithShape="1">
          <a:blip r:embed="rId3">
            <a:alphaModFix/>
          </a:blip>
          <a:srcRect t="-5518" r="-5517"/>
          <a:stretch/>
        </p:blipFill>
        <p:spPr>
          <a:xfrm>
            <a:off x="599475" y="700625"/>
            <a:ext cx="5695950" cy="19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1190450" y="2571738"/>
            <a:ext cx="4921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6111950" y="42816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Amos, L. Xu, and J. Z. Kolter,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Convex Neural Networks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Proc. 34th Int. Conf. Mach. Learn. (ICML)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pp. 146–155, 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>
            <a:spLocks noGrp="1"/>
          </p:cNvSpPr>
          <p:nvPr>
            <p:ph type="title"/>
          </p:nvPr>
        </p:nvSpPr>
        <p:spPr>
          <a:xfrm>
            <a:off x="440351" y="203384"/>
            <a:ext cx="8143800" cy="89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/>
              <a:t>Full Neural Network Layer</a:t>
            </a:r>
            <a:endParaRPr/>
          </a:p>
        </p:txBody>
      </p:sp>
      <p:pic>
        <p:nvPicPr>
          <p:cNvPr id="237" name="Google Shape;237;p19" descr="A diagram of a dia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645" y="1101067"/>
            <a:ext cx="5712714" cy="2441448"/>
          </a:xfrm>
          <a:prstGeom prst="rect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19"/>
          <p:cNvSpPr txBox="1"/>
          <p:nvPr/>
        </p:nvSpPr>
        <p:spPr>
          <a:xfrm>
            <a:off x="95693" y="790048"/>
            <a:ext cx="4938822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swelling experiments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input features include: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(invariant of the deformation gradient)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k′ (degradation rate constant)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ζ (degradation variable)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Δt (time step)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targets: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Hydrostatic pressure Π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 loss fraction f(ζ)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predicted quantity: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Stress σ, derived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 state law: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6953" y="3939459"/>
            <a:ext cx="2490652" cy="5915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d3dd08db5_0_8"/>
          <p:cNvSpPr txBox="1">
            <a:spLocks noGrp="1"/>
          </p:cNvSpPr>
          <p:nvPr>
            <p:ph type="title"/>
          </p:nvPr>
        </p:nvSpPr>
        <p:spPr>
          <a:xfrm>
            <a:off x="279675" y="7257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Font typeface="Arial"/>
              <a:buNone/>
            </a:pPr>
            <a:r>
              <a:rPr lang="en-US"/>
              <a:t>Experimental Data Used For Training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5" name="Google Shape;245;g3ad3dd08db5_0_8"/>
          <p:cNvSpPr txBox="1">
            <a:spLocks noGrp="1"/>
          </p:cNvSpPr>
          <p:nvPr>
            <p:ph type="body" idx="1"/>
          </p:nvPr>
        </p:nvSpPr>
        <p:spPr>
          <a:xfrm>
            <a:off x="-98000" y="721650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1"/>
                </a:solidFill>
              </a:rPr>
              <a:t>and rubber data reported in psi units[2].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46" name="Google Shape;246;g3ad3dd08db5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0" y="950737"/>
            <a:ext cx="4583391" cy="34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ad3dd08db5_0_8"/>
          <p:cNvSpPr txBox="1"/>
          <p:nvPr/>
        </p:nvSpPr>
        <p:spPr>
          <a:xfrm>
            <a:off x="-488025" y="3846975"/>
            <a:ext cx="54426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1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-Benchmark uniaxial tension (UT) datasets were collected from multiple classical rubber elasticity studies. These include UT experiments at 20°C and 50°C for natural rubber [1], gum stock and tread stock rubber [2], as well as polymeric foam.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ad3dd08db5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850" y="950725"/>
            <a:ext cx="4347274" cy="3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d3dd08db5_0_8"/>
          <p:cNvSpPr txBox="1"/>
          <p:nvPr/>
        </p:nvSpPr>
        <p:spPr>
          <a:xfrm>
            <a:off x="145575" y="536500"/>
            <a:ext cx="41754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Stress–Stretch Data for Single-Mode Training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ad3dd08db5_0_8"/>
          <p:cNvSpPr txBox="1"/>
          <p:nvPr/>
        </p:nvSpPr>
        <p:spPr>
          <a:xfrm>
            <a:off x="5009000" y="536488"/>
            <a:ext cx="34689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Stress–Stretch Data for  Multi-Mode Training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ad3dd08db5_0_8"/>
          <p:cNvSpPr txBox="1"/>
          <p:nvPr/>
        </p:nvSpPr>
        <p:spPr>
          <a:xfrm>
            <a:off x="4863863" y="4305525"/>
            <a:ext cx="432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-Benchmark stress-stretch data for multi-mode training. Uniaxial tension (UT), equibiaxial tension (ET), and pure shear (PS) experiments for rubber at 20◦ and 50◦ [2].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413084" y="413752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Synthetic Data Used For Training 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500100" y="1964578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A synthetic dataset for training the MiCANN model is adapted  from Brassart’s model.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Material Model Used: Gent Hyperelastic Model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Captures strain-stiffening behavior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Combined with: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Flory-Huggins mixing energy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Quadratic reaction (degradation) energy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Simulated across multiple degradation levels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Modeling free swelling behavior for Tetra-PEG Hydrogels and PLA-b-PEG-b-PLA (Total polymer weight fraction: 50 wt%)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Degradation data is generated  by a first-order kinetics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Training Set (80%) -  Enables learning of key patterns, such as stiffness evolution and mass loss over time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Testing Set (20%)- Used to evaluate the model's ability to generalize to unseen data</a:t>
            </a:r>
            <a:endParaRPr/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Includes representative samples across all degradation regimes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459525" y="97397"/>
            <a:ext cx="8143800" cy="98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2000"/>
              <a:t>Synthetic data Generation for PEG based hydrogels  </a:t>
            </a:r>
            <a:endParaRPr/>
          </a:p>
        </p:txBody>
      </p:sp>
      <p:pic>
        <p:nvPicPr>
          <p:cNvPr id="263" name="Google Shape;263;p21" descr="A graph of a function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92" y="729446"/>
            <a:ext cx="3627120" cy="28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 descr="A graph of shear modulu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5530" y="675297"/>
            <a:ext cx="3549015" cy="285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500100" y="1878600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b="1"/>
          </a:p>
        </p:txBody>
      </p:sp>
      <p:sp>
        <p:nvSpPr>
          <p:cNvPr id="266" name="Google Shape;266;p21"/>
          <p:cNvSpPr txBox="1"/>
          <p:nvPr/>
        </p:nvSpPr>
        <p:spPr>
          <a:xfrm>
            <a:off x="-12" y="4588554"/>
            <a:ext cx="439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Pan, Z., &amp; Brassart, L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(2022). </a:t>
            </a: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modelling of hydrolytic degradation in hydrogels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the Mechanics and Physics of Solids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165, 104902.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506125" y="452459"/>
            <a:ext cx="35098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Mass loss vs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4535125" y="452473"/>
            <a:ext cx="350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Shear Modulus vs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287737" y="3358468"/>
            <a:ext cx="7677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implemented the degradation model from Brassart et al. to simulate: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Mass loss evolution f(t)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Modulus evolution G(t)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Captures the physics of network degradation, reaction kinetics, and swelling thermodynamics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Produces smooth, physically consistent data across multiple degradation levels and k′ values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d3dd08db5_0_29"/>
          <p:cNvSpPr txBox="1">
            <a:spLocks noGrp="1"/>
          </p:cNvSpPr>
          <p:nvPr>
            <p:ph type="title"/>
          </p:nvPr>
        </p:nvSpPr>
        <p:spPr>
          <a:xfrm>
            <a:off x="404625" y="34697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Constitutive Artificial Neural Networks describe and predict well and prevent overfitting </a:t>
            </a:r>
            <a:endParaRPr/>
          </a:p>
        </p:txBody>
      </p:sp>
      <p:pic>
        <p:nvPicPr>
          <p:cNvPr id="275" name="Google Shape;275;g3ad3dd08db5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25" y="1452900"/>
            <a:ext cx="4736476" cy="27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ad3dd08db5_0_29" title="fb982512-f583-4ff6-89fb-ca2332f49ae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9525" y="1276175"/>
            <a:ext cx="3809826" cy="29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ad3dd08db5_0_29"/>
          <p:cNvSpPr txBox="1"/>
          <p:nvPr/>
        </p:nvSpPr>
        <p:spPr>
          <a:xfrm>
            <a:off x="5483450" y="4190400"/>
            <a:ext cx="355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9-</a:t>
            </a: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Artificial Neural Network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Uniaxial tension, equibiaxial tension, and pure shear. Piola stress P(λ) as a function of the stretch λ for the feed forward Constitutive Artificial Neural Network [2]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ad3dd08db5_0_29"/>
          <p:cNvSpPr txBox="1"/>
          <p:nvPr/>
        </p:nvSpPr>
        <p:spPr>
          <a:xfrm>
            <a:off x="312650" y="4190400"/>
            <a:ext cx="41091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8.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 Neural Network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Uniaxial tension. Piola stress P(λ) as a function of the stretch λ for a fully connected feed forward Neural Network with one layer, eight nodes, 16 weights, and nine biases, using the hyperbolic tangent activation function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d3dd08db5_0_21"/>
          <p:cNvSpPr txBox="1">
            <a:spLocks noGrp="1"/>
          </p:cNvSpPr>
          <p:nvPr>
            <p:ph type="title"/>
          </p:nvPr>
        </p:nvSpPr>
        <p:spPr>
          <a:xfrm>
            <a:off x="450975" y="12332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Classical Neural Networks can describe data well but cannot predict beyond the training regime </a:t>
            </a:r>
            <a:endParaRPr/>
          </a:p>
        </p:txBody>
      </p:sp>
      <p:pic>
        <p:nvPicPr>
          <p:cNvPr id="285" name="Google Shape;285;g3ad3dd08db5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07125"/>
            <a:ext cx="4426851" cy="28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ad3dd08db5_0_21" title="715c47f6-922f-47b5-879b-dd440dd058a0.png"/>
          <p:cNvPicPr preferRelativeResize="0"/>
          <p:nvPr/>
        </p:nvPicPr>
        <p:blipFill rotWithShape="1">
          <a:blip r:embed="rId4">
            <a:alphaModFix/>
          </a:blip>
          <a:srcRect t="-21506" r="-21521"/>
          <a:stretch/>
        </p:blipFill>
        <p:spPr>
          <a:xfrm>
            <a:off x="4884650" y="585350"/>
            <a:ext cx="4426849" cy="345732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ad3dd08db5_0_21"/>
          <p:cNvSpPr txBox="1"/>
          <p:nvPr/>
        </p:nvSpPr>
        <p:spPr>
          <a:xfrm>
            <a:off x="138175" y="4054425"/>
            <a:ext cx="4150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6-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Classical Neural Networks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Effect of network depth and breadth. Piola stress P(λ) as a function of the stretch λ for six fully connected feed forward Neural Networks with one and two layers and two, four, and eight nodes[2]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ad3dd08db5_0_21"/>
          <p:cNvSpPr txBox="1"/>
          <p:nvPr/>
        </p:nvSpPr>
        <p:spPr>
          <a:xfrm>
            <a:off x="5066100" y="4154100"/>
            <a:ext cx="34563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7-</a:t>
            </a: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Artificial Neural Network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Uniaxial tension, equibiaxial tension, and pure shear. Piola stress P(λ) as a function of the stretch λ for the feed forward Constitutive Artificial Neural Network [2]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2881423" y="9989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41414"/>
              <a:buNone/>
            </a:pPr>
            <a:r>
              <a:rPr lang="en-US" sz="2200">
                <a:solidFill>
                  <a:srgbClr val="171717"/>
                </a:solidFill>
              </a:rPr>
              <a:t>Polymer Degradation</a:t>
            </a:r>
            <a:br>
              <a:rPr lang="en-US">
                <a:solidFill>
                  <a:srgbClr val="171717"/>
                </a:solidFill>
              </a:rPr>
            </a:b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500100" y="1612729"/>
            <a:ext cx="81438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</p:txBody>
      </p:sp>
      <p:pic>
        <p:nvPicPr>
          <p:cNvPr id="105" name="Google Shape;105;p4" descr="A diagram of a variety of objects in the wa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545" y="586174"/>
            <a:ext cx="3128391" cy="174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 descr="A diagram of various application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5918" y="721865"/>
            <a:ext cx="2794000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 descr="Tiny plastic bits are now found hiding deep inside the human body -  Earth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545" y="2773919"/>
            <a:ext cx="30956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51134" y="2321408"/>
            <a:ext cx="53162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1-Microbial Enzymatic Degradation of Plastic Waste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in Aquatic Environments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223284" y="4663341"/>
            <a:ext cx="53162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2-Human Exposure to Microplastics: Ingestion Pathways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and Accumulation in the Digestive System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4572000" y="3485518"/>
            <a:ext cx="531627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3-Biomedical Applications of Degradable Polymers 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d3dd08db5_0_35"/>
          <p:cNvSpPr txBox="1">
            <a:spLocks noGrp="1"/>
          </p:cNvSpPr>
          <p:nvPr>
            <p:ph type="title"/>
          </p:nvPr>
        </p:nvSpPr>
        <p:spPr>
          <a:xfrm>
            <a:off x="431825" y="229025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Classical Neural Networks perform well for multi-mode data but provide no physical insight</a:t>
            </a:r>
            <a:endParaRPr/>
          </a:p>
        </p:txBody>
      </p:sp>
      <p:pic>
        <p:nvPicPr>
          <p:cNvPr id="295" name="Google Shape;295;g3ad3dd08db5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50" y="1064800"/>
            <a:ext cx="4227276" cy="2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ad3dd08db5_0_35" title="7a28d841-8a43-4c61-8a4d-77c346a5a4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600" y="1078075"/>
            <a:ext cx="3935875" cy="2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ad3dd08db5_0_35"/>
          <p:cNvSpPr txBox="1"/>
          <p:nvPr/>
        </p:nvSpPr>
        <p:spPr>
          <a:xfrm>
            <a:off x="4676025" y="4090600"/>
            <a:ext cx="39360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9-</a:t>
            </a: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Artificial Neural Network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Uniaxial tension, equibiaxial tension, and pure shear. Piola stress P(λ) as a function of the stretch λ for the feed forward Constitutive Artificial Neural Network [2]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ad3dd08db5_0_35"/>
          <p:cNvSpPr txBox="1"/>
          <p:nvPr/>
        </p:nvSpPr>
        <p:spPr>
          <a:xfrm>
            <a:off x="412450" y="4072475"/>
            <a:ext cx="37737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8-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 Neural Network.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Uniaxial tension, equibiaxial tension, and pure shear. Piola stress P(λ) as a function of the stretch λ for a fully connected feed forward Neural Network with one layer, eight nodes, 16 weights, and nine biases, using the hyperbolic tangent activation function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536400" y="-77940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2500">
                <a:solidFill>
                  <a:srgbClr val="00274C"/>
                </a:solidFill>
              </a:rPr>
              <a:t>Preliminary Result-Predicted Vs Actual Mass Loss</a:t>
            </a:r>
            <a:endParaRPr sz="2520"/>
          </a:p>
        </p:txBody>
      </p:sp>
      <p:sp>
        <p:nvSpPr>
          <p:cNvPr id="304" name="Google Shape;304;p24"/>
          <p:cNvSpPr txBox="1">
            <a:spLocks noGrp="1"/>
          </p:cNvSpPr>
          <p:nvPr>
            <p:ph type="body" idx="1"/>
          </p:nvPr>
        </p:nvSpPr>
        <p:spPr>
          <a:xfrm>
            <a:off x="0" y="2889072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>
                <a:solidFill>
                  <a:schemeClr val="dk1"/>
                </a:solidFill>
              </a:rPr>
              <a:t>Training the iCANN model on a cleaned, diversified dataset (including Tetra-PEG and PLA-b-PEG) and increasing the number of layers significantly improved its ability to capture degradation trends f(t), especially across a wider range of reaction rates k′.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>
                <a:solidFill>
                  <a:schemeClr val="dk1"/>
                </a:solidFill>
              </a:rPr>
              <a:t>The model achieves accurate early-time predictions and better captures saturation behavior as f(t)→1, validating the importance of data quality and chemical variety in enhancing learning performance.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058" y="401960"/>
            <a:ext cx="6372352" cy="31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399273" y="424713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311" name="Google Shape;311;p25"/>
          <p:cNvSpPr txBox="1">
            <a:spLocks noGrp="1"/>
          </p:cNvSpPr>
          <p:nvPr>
            <p:ph type="body" idx="1"/>
          </p:nvPr>
        </p:nvSpPr>
        <p:spPr>
          <a:xfrm>
            <a:off x="399273" y="292737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Despite the data limitations, the </a:t>
            </a:r>
            <a:r>
              <a:rPr lang="en-US" sz="1600" dirty="0" err="1">
                <a:solidFill>
                  <a:schemeClr val="dk1"/>
                </a:solidFill>
              </a:rPr>
              <a:t>MiCANN</a:t>
            </a:r>
            <a:r>
              <a:rPr lang="en-US" sz="1600" dirty="0">
                <a:solidFill>
                  <a:schemeClr val="dk1"/>
                </a:solidFill>
              </a:rPr>
              <a:t> model demonstrates strong agreement between predicted and true degradation responses in free swelling.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When trained on richer and cleaner, more balanced datasets, the model shows improved prediction accuracy, reinforcing the need for better experimental data generation.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>
            <a:spLocks noGrp="1"/>
          </p:cNvSpPr>
          <p:nvPr>
            <p:ph type="title"/>
          </p:nvPr>
        </p:nvSpPr>
        <p:spPr>
          <a:xfrm>
            <a:off x="540675" y="415286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body" idx="1"/>
          </p:nvPr>
        </p:nvSpPr>
        <p:spPr>
          <a:xfrm>
            <a:off x="276726" y="240082"/>
            <a:ext cx="8143800" cy="3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en-US" b="1" dirty="0">
                <a:solidFill>
                  <a:schemeClr val="dk1"/>
                </a:solidFill>
              </a:rPr>
              <a:t>Enhance Model Interpretability</a:t>
            </a:r>
            <a:endParaRPr dirty="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dk1"/>
                </a:solidFill>
              </a:rPr>
              <a:t>Explore physics-informed models to reveal dominant physical trends learned by the neural network.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en-US" b="1" dirty="0">
                <a:solidFill>
                  <a:schemeClr val="dk1"/>
                </a:solidFill>
              </a:rPr>
              <a:t>Data Augmentation &amp; Simulation</a:t>
            </a:r>
            <a:endParaRPr dirty="0"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dk1"/>
                </a:solidFill>
              </a:rPr>
              <a:t>Use physics-based simulations to augment training data and improve the robustness of the model in extrapolative regimes.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en-US" b="1" dirty="0">
                <a:solidFill>
                  <a:schemeClr val="dk1"/>
                </a:solidFill>
              </a:rPr>
              <a:t>Generalize the </a:t>
            </a:r>
            <a:r>
              <a:rPr lang="en-US" b="1" dirty="0" err="1">
                <a:solidFill>
                  <a:schemeClr val="dk1"/>
                </a:solidFill>
              </a:rPr>
              <a:t>MiCANN</a:t>
            </a:r>
            <a:r>
              <a:rPr lang="en-US" b="1" dirty="0">
                <a:solidFill>
                  <a:schemeClr val="dk1"/>
                </a:solidFill>
              </a:rPr>
              <a:t> framework</a:t>
            </a:r>
            <a:r>
              <a:rPr lang="en-US" dirty="0">
                <a:solidFill>
                  <a:schemeClr val="dk1"/>
                </a:solidFill>
              </a:rPr>
              <a:t> to accommodate a wide range of hydrogels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●"/>
            </a:pPr>
            <a:r>
              <a:rPr lang="en-US" b="1" dirty="0">
                <a:solidFill>
                  <a:schemeClr val="dk1"/>
                </a:solidFill>
              </a:rPr>
              <a:t>Surface Degradation</a:t>
            </a:r>
            <a:r>
              <a:rPr lang="en-US" dirty="0">
                <a:solidFill>
                  <a:schemeClr val="dk1"/>
                </a:solidFill>
              </a:rPr>
              <a:t> should be considered in future work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>
            <a:spLocks noGrp="1"/>
          </p:cNvSpPr>
          <p:nvPr>
            <p:ph type="title"/>
          </p:nvPr>
        </p:nvSpPr>
        <p:spPr>
          <a:xfrm>
            <a:off x="327489" y="696012"/>
            <a:ext cx="8263500" cy="14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-US"/>
              <a:t>Thank you!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370554" y="538930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Overview and Limitations of Current Mechanics Models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478465" y="1111629"/>
            <a:ext cx="8294981" cy="30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 b="1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Current Continuum Mechanics Models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>
                <a:solidFill>
                  <a:schemeClr val="dk1"/>
                </a:solidFill>
              </a:rPr>
              <a:t>Used to model hydrogel degradation, swelling, and stress response</a:t>
            </a:r>
            <a:endParaRPr/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Examples: Brassart, Cohen, and others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b="1">
                <a:solidFill>
                  <a:schemeClr val="dk1"/>
                </a:solidFill>
              </a:rPr>
              <a:t>Advantages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Rigorously grounded in </a:t>
            </a:r>
            <a:r>
              <a:rPr lang="en-US" b="1">
                <a:solidFill>
                  <a:schemeClr val="dk1"/>
                </a:solidFill>
              </a:rPr>
              <a:t>continuum mechanics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lang="en-US" b="1">
                <a:solidFill>
                  <a:schemeClr val="dk1"/>
                </a:solidFill>
              </a:rPr>
              <a:t>thermodynamics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Capture </a:t>
            </a:r>
            <a:r>
              <a:rPr lang="en-US" b="1">
                <a:solidFill>
                  <a:schemeClr val="dk1"/>
                </a:solidFill>
              </a:rPr>
              <a:t>coupled phenomena</a:t>
            </a:r>
            <a:r>
              <a:rPr lang="en-US">
                <a:solidFill>
                  <a:schemeClr val="dk1"/>
                </a:solidFill>
              </a:rPr>
              <a:t>: diffusion, deformation, and degradation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⮚"/>
            </a:pPr>
            <a:r>
              <a:rPr lang="en-US" b="1">
                <a:solidFill>
                  <a:schemeClr val="dk1"/>
                </a:solidFill>
              </a:rPr>
              <a:t>Disadvantages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Require manual tuning and depend heavily on the modeler’s expertise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Limited generalization to new materials or conditions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Often complex, making them difficult to solve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1"/>
                </a:solidFill>
              </a:rPr>
              <a:t>Motivation: </a:t>
            </a:r>
            <a:r>
              <a:rPr lang="en-US">
                <a:solidFill>
                  <a:schemeClr val="dk1"/>
                </a:solidFill>
              </a:rPr>
              <a:t>Reduce human involvement while improving prediction accuracy using Neural Networks</a:t>
            </a:r>
            <a:endParaRPr b="1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40250" y="605395"/>
            <a:ext cx="82635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255555"/>
              <a:buFont typeface="Roboto Light"/>
              <a:buNone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Tradeoffs between data requirements and the level of embedded physical laws</a:t>
            </a:r>
            <a:endParaRPr sz="2000" b="1"/>
          </a:p>
        </p:txBody>
      </p:sp>
      <p:sp>
        <p:nvSpPr>
          <p:cNvPr id="123" name="Google Shape;123;p6"/>
          <p:cNvSpPr txBox="1">
            <a:spLocks noGrp="1"/>
          </p:cNvSpPr>
          <p:nvPr>
            <p:ph type="title" idx="2"/>
          </p:nvPr>
        </p:nvSpPr>
        <p:spPr>
          <a:xfrm>
            <a:off x="540775" y="1126456"/>
            <a:ext cx="8189700" cy="279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Current Models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 Neural Network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Model-Free Approaches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Physics Informed Neural Network (PINN)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Physics-embedded Neural Networks(TANNs,</a:t>
            </a:r>
            <a:r>
              <a:rPr lang="en-US" sz="1800" b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CANNs</a:t>
            </a: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br>
              <a:rPr lang="en-US"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</a:rPr>
              <a:t>Challenge: Limited data + high physics fidelity → tradeoff between data &amp; physical constraints.</a:t>
            </a: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br>
              <a:rPr lang="en-US" sz="1800"/>
            </a:br>
            <a:br>
              <a:rPr lang="en-US" sz="1800"/>
            </a:br>
            <a:endParaRPr sz="1800"/>
          </a:p>
        </p:txBody>
      </p:sp>
      <p:sp>
        <p:nvSpPr>
          <p:cNvPr id="124" name="Google Shape;124;p6"/>
          <p:cNvSpPr/>
          <p:nvPr/>
        </p:nvSpPr>
        <p:spPr>
          <a:xfrm>
            <a:off x="540775" y="1628318"/>
            <a:ext cx="292288" cy="22954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C5A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 rot="-5400000">
            <a:off x="-88933" y="2541216"/>
            <a:ext cx="21643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Requirement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 rot="10800000">
            <a:off x="8117830" y="1628318"/>
            <a:ext cx="292288" cy="22954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83C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 rot="5400000">
            <a:off x="6942401" y="2268081"/>
            <a:ext cx="164137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Physics Laws/          Predictability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405013" y="883825"/>
            <a:ext cx="8263500" cy="691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600"/>
              <a:buFont typeface="Roboto Light"/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MultiPhysics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Inelastic Constitutive Artificial Neural Network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5237" y="1245149"/>
            <a:ext cx="4096512" cy="273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49016" y="1528685"/>
            <a:ext cx="4949456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current ML model directly handles polymer degradation in hydrogels by integrating physical laws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Guarantees thermodynamic consistency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Handles both mechanical deformation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time-evolving degradation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0" y="4374059"/>
            <a:ext cx="494945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Holthusen, H., Lamm, L., Brepols, T., Reese, S., &amp; Kuhl, E.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(2024). </a:t>
            </a:r>
            <a:r>
              <a:rPr lang="en-US" sz="1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Theory and implementation of inelastic Constitutive Artificial Neural Networks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Methods in Applied Mechanics and Engineering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428, 117063. </a:t>
            </a:r>
            <a:r>
              <a:rPr lang="en-US" sz="11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https://doi.org/10.1016/j.cma.2024.117063</a:t>
            </a:r>
            <a:endParaRPr sz="11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338656" y="379442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Overview of Proposed Mechanism</a:t>
            </a:r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1"/>
          </p:nvPr>
        </p:nvSpPr>
        <p:spPr>
          <a:xfrm>
            <a:off x="346963" y="665792"/>
            <a:ext cx="81438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Brassart et Al.-</a:t>
            </a:r>
            <a:r>
              <a:rPr lang="en-US">
                <a:solidFill>
                  <a:schemeClr val="dk1"/>
                </a:solidFill>
              </a:rPr>
              <a:t> introduces a thermodynamically consistent framework for degradation mechanisms.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Char char="●"/>
            </a:pPr>
            <a:r>
              <a:rPr lang="en-US" b="1">
                <a:solidFill>
                  <a:schemeClr val="dk1"/>
                </a:solidFill>
              </a:rPr>
              <a:t>Kuhl et Al.- </a:t>
            </a:r>
            <a:r>
              <a:rPr lang="en-US">
                <a:solidFill>
                  <a:schemeClr val="dk1"/>
                </a:solidFill>
              </a:rPr>
              <a:t>gives you the machine learning architecture to embed those physics in a learnable, predictive, and generalizable way.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Together, they allow you to create a physics-guided AI model for hydrogel degradation that: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Uses few inputs 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Respects physics constraints</a:t>
            </a:r>
            <a:endParaRPr/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None/>
            </a:pPr>
            <a:endParaRPr/>
          </a:p>
        </p:txBody>
      </p:sp>
      <p:sp>
        <p:nvSpPr>
          <p:cNvPr id="142" name="Google Shape;142;p8"/>
          <p:cNvSpPr txBox="1"/>
          <p:nvPr/>
        </p:nvSpPr>
        <p:spPr>
          <a:xfrm>
            <a:off x="116958" y="3398626"/>
            <a:ext cx="4572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Pan, Z., &amp; Brassart, L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(2022). </a:t>
            </a: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modelling of hydrolytic degradation in hydrogels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the Mechanics and Physics of Solids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165, 104902. </a:t>
            </a: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https://doi.org/10.1016/j.jmps.2022.104902</a:t>
            </a:r>
            <a:endParaRPr sz="12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Holthusen, H., Lamm, L., Brepols, T., Reese, S., &amp; Kuhl, E.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(2024). </a:t>
            </a:r>
            <a:r>
              <a:rPr lang="en-US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Theory and implementation of inelastic Constitutive Artificial Neural Networks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Methods in Applied Mechanics and Engineering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428, 117063. </a:t>
            </a:r>
            <a:r>
              <a:rPr lang="en-US" sz="12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https://doi.org/10.1016/j.cma.2024.117063</a:t>
            </a:r>
            <a:endParaRPr sz="12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 idx="2"/>
          </p:nvPr>
        </p:nvSpPr>
        <p:spPr>
          <a:xfrm>
            <a:off x="477150" y="418789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 b="1"/>
              <a:t>Continuum Mechanics Foundations for Building </a:t>
            </a:r>
            <a:r>
              <a:rPr lang="en-US"/>
              <a:t>M</a:t>
            </a:r>
            <a:r>
              <a:rPr lang="en-US" b="1"/>
              <a:t>iCANN</a:t>
            </a:r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>
            <a:off x="3284351" y="1381644"/>
            <a:ext cx="2575297" cy="499918"/>
            <a:chOff x="2289153" y="858"/>
            <a:chExt cx="2575297" cy="499918"/>
          </a:xfrm>
        </p:grpSpPr>
        <p:sp>
          <p:nvSpPr>
            <p:cNvPr id="149" name="Google Shape;149;p10"/>
            <p:cNvSpPr/>
            <p:nvPr/>
          </p:nvSpPr>
          <p:spPr>
            <a:xfrm>
              <a:off x="2289153" y="858"/>
              <a:ext cx="2575297" cy="4999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E4994"/>
                </a:gs>
                <a:gs pos="50000">
                  <a:srgbClr val="2B6CD7"/>
                </a:gs>
                <a:gs pos="100000">
                  <a:srgbClr val="3481FF"/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 txBox="1"/>
            <p:nvPr/>
          </p:nvSpPr>
          <p:spPr>
            <a:xfrm>
              <a:off x="2313557" y="25262"/>
              <a:ext cx="2526489" cy="451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Objectivity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10"/>
          <p:cNvGrpSpPr/>
          <p:nvPr/>
        </p:nvGrpSpPr>
        <p:grpSpPr>
          <a:xfrm>
            <a:off x="3284351" y="1906559"/>
            <a:ext cx="2575297" cy="499918"/>
            <a:chOff x="2289153" y="525773"/>
            <a:chExt cx="2575297" cy="499918"/>
          </a:xfrm>
        </p:grpSpPr>
        <p:sp>
          <p:nvSpPr>
            <p:cNvPr id="152" name="Google Shape;152;p10"/>
            <p:cNvSpPr/>
            <p:nvPr/>
          </p:nvSpPr>
          <p:spPr>
            <a:xfrm>
              <a:off x="2289153" y="525773"/>
              <a:ext cx="2575297" cy="4999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E4994"/>
                </a:gs>
                <a:gs pos="50000">
                  <a:srgbClr val="2B6CD7"/>
                </a:gs>
                <a:gs pos="100000">
                  <a:srgbClr val="3481FF"/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0"/>
            <p:cNvSpPr txBox="1"/>
            <p:nvPr/>
          </p:nvSpPr>
          <p:spPr>
            <a:xfrm>
              <a:off x="2313557" y="550177"/>
              <a:ext cx="2526489" cy="451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Multiplicative decomposition and rotational non-uniqueness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0"/>
          <p:cNvGrpSpPr/>
          <p:nvPr/>
        </p:nvGrpSpPr>
        <p:grpSpPr>
          <a:xfrm>
            <a:off x="3284351" y="2431474"/>
            <a:ext cx="2575297" cy="499918"/>
            <a:chOff x="2289153" y="1050688"/>
            <a:chExt cx="2575297" cy="499918"/>
          </a:xfrm>
        </p:grpSpPr>
        <p:sp>
          <p:nvSpPr>
            <p:cNvPr id="155" name="Google Shape;155;p10"/>
            <p:cNvSpPr/>
            <p:nvPr/>
          </p:nvSpPr>
          <p:spPr>
            <a:xfrm>
              <a:off x="2289153" y="1050688"/>
              <a:ext cx="2575297" cy="4999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E4994"/>
                </a:gs>
                <a:gs pos="50000">
                  <a:srgbClr val="2B6CD7"/>
                </a:gs>
                <a:gs pos="100000">
                  <a:srgbClr val="3481FF"/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 txBox="1"/>
            <p:nvPr/>
          </p:nvSpPr>
          <p:spPr>
            <a:xfrm>
              <a:off x="2313557" y="1075092"/>
              <a:ext cx="2526489" cy="451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Polyconvexity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0"/>
          <p:cNvGrpSpPr/>
          <p:nvPr/>
        </p:nvGrpSpPr>
        <p:grpSpPr>
          <a:xfrm>
            <a:off x="3284351" y="2956388"/>
            <a:ext cx="2575297" cy="499918"/>
            <a:chOff x="2289153" y="1575602"/>
            <a:chExt cx="2575297" cy="499918"/>
          </a:xfrm>
        </p:grpSpPr>
        <p:sp>
          <p:nvSpPr>
            <p:cNvPr id="158" name="Google Shape;158;p10"/>
            <p:cNvSpPr/>
            <p:nvPr/>
          </p:nvSpPr>
          <p:spPr>
            <a:xfrm>
              <a:off x="2289153" y="1575602"/>
              <a:ext cx="2575297" cy="4999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E4994"/>
                </a:gs>
                <a:gs pos="50000">
                  <a:srgbClr val="2B6CD7"/>
                </a:gs>
                <a:gs pos="100000">
                  <a:srgbClr val="3481FF"/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 txBox="1"/>
            <p:nvPr/>
          </p:nvSpPr>
          <p:spPr>
            <a:xfrm>
              <a:off x="2313557" y="1600006"/>
              <a:ext cx="2526489" cy="451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Physically Reasonable Constitutive Restrictions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0"/>
          <p:cNvGrpSpPr/>
          <p:nvPr/>
        </p:nvGrpSpPr>
        <p:grpSpPr>
          <a:xfrm>
            <a:off x="3284351" y="3481303"/>
            <a:ext cx="2575297" cy="499918"/>
            <a:chOff x="2289153" y="2100517"/>
            <a:chExt cx="2575297" cy="499918"/>
          </a:xfrm>
        </p:grpSpPr>
        <p:sp>
          <p:nvSpPr>
            <p:cNvPr id="161" name="Google Shape;161;p10"/>
            <p:cNvSpPr/>
            <p:nvPr/>
          </p:nvSpPr>
          <p:spPr>
            <a:xfrm>
              <a:off x="2289153" y="2100517"/>
              <a:ext cx="2575297" cy="499918"/>
            </a:xfrm>
            <a:prstGeom prst="roundRect">
              <a:avLst>
                <a:gd name="adj" fmla="val 16667"/>
              </a:avLst>
            </a:prstGeom>
            <a:solidFill>
              <a:srgbClr val="31EAF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 txBox="1"/>
            <p:nvPr/>
          </p:nvSpPr>
          <p:spPr>
            <a:xfrm>
              <a:off x="2313557" y="2124921"/>
              <a:ext cx="2526489" cy="451110"/>
            </a:xfrm>
            <a:prstGeom prst="rect">
              <a:avLst/>
            </a:prstGeom>
            <a:solidFill>
              <a:srgbClr val="31EAFE"/>
            </a:solidFill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3284351" y="4006218"/>
            <a:ext cx="2575297" cy="499918"/>
            <a:chOff x="2289153" y="2625432"/>
            <a:chExt cx="2575297" cy="499918"/>
          </a:xfrm>
        </p:grpSpPr>
        <p:sp>
          <p:nvSpPr>
            <p:cNvPr id="164" name="Google Shape;164;p10"/>
            <p:cNvSpPr/>
            <p:nvPr/>
          </p:nvSpPr>
          <p:spPr>
            <a:xfrm>
              <a:off x="2289153" y="2625432"/>
              <a:ext cx="2575297" cy="49991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1E4994"/>
                </a:gs>
                <a:gs pos="50000">
                  <a:srgbClr val="2B6CD7"/>
                </a:gs>
                <a:gs pos="100000">
                  <a:srgbClr val="3481FF"/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 txBox="1"/>
            <p:nvPr/>
          </p:nvSpPr>
          <p:spPr>
            <a:xfrm>
              <a:off x="2313557" y="2649836"/>
              <a:ext cx="2526489" cy="451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Thermodynamically consistent evaluation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0"/>
          <p:cNvSpPr txBox="1"/>
          <p:nvPr/>
        </p:nvSpPr>
        <p:spPr>
          <a:xfrm>
            <a:off x="2067863" y="3572697"/>
            <a:ext cx="513552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Degradation Rate Equation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288337" y="294913"/>
            <a:ext cx="814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ct val="111111"/>
              <a:buNone/>
            </a:pPr>
            <a:r>
              <a:rPr lang="en-US"/>
              <a:t>Constitutive Model: Hydrolytic Degradation  </a:t>
            </a:r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1"/>
          </p:nvPr>
        </p:nvSpPr>
        <p:spPr>
          <a:xfrm>
            <a:off x="-92821" y="1461599"/>
            <a:ext cx="8143800" cy="21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1"/>
                </a:solidFill>
              </a:rPr>
              <a:t>Diffusion-Deformation-Degradation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b="1">
                <a:solidFill>
                  <a:schemeClr val="dk1"/>
                </a:solidFill>
              </a:rPr>
              <a:t>Inelastic Deformation (Fi​)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Water molecules enter the polymer network, </a:t>
            </a:r>
            <a:endParaRPr/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  causing it to swell.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Simultaneously, short polymer chains</a:t>
            </a:r>
            <a:endParaRPr/>
          </a:p>
          <a:p>
            <a:pPr marL="5969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 formed by hydrolysis leave the network.</a:t>
            </a:r>
            <a:endParaRPr/>
          </a:p>
          <a:p>
            <a:pPr marL="139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       </a:t>
            </a:r>
            <a:endParaRPr/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❖"/>
            </a:pPr>
            <a:r>
              <a:rPr lang="en-US" b="1">
                <a:solidFill>
                  <a:schemeClr val="dk1"/>
                </a:solidFill>
              </a:rPr>
              <a:t>Elastic Deformation(Fe)</a:t>
            </a:r>
            <a:endParaRPr/>
          </a:p>
          <a:p>
            <a:pPr marL="914400" lvl="1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From the intermediate configuration, </a:t>
            </a:r>
            <a:endParaRPr/>
          </a:p>
          <a:p>
            <a:pPr marL="5969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 the network undergoes elastic stretching or </a:t>
            </a:r>
            <a:endParaRPr/>
          </a:p>
          <a:p>
            <a:pPr marL="5969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        compression to reach the final shape in the </a:t>
            </a:r>
            <a:endParaRPr/>
          </a:p>
          <a:p>
            <a:pPr marL="5969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1"/>
                </a:solidFill>
              </a:rPr>
              <a:t>        current configuration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marL="139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/>
          </a:p>
        </p:txBody>
      </p:sp>
      <p:pic>
        <p:nvPicPr>
          <p:cNvPr id="173" name="Google Shape;173;p14" descr="Diagram of a diagram of a cell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972978"/>
            <a:ext cx="4446789" cy="308344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/>
        </p:nvSpPr>
        <p:spPr>
          <a:xfrm>
            <a:off x="5922335" y="2571750"/>
            <a:ext cx="11376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(swelling)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4981362" y="3296541"/>
            <a:ext cx="13503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(Chain scission)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0" y="4491263"/>
            <a:ext cx="5146766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Pan, Z., &amp; Brassart, L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(2022). </a:t>
            </a:r>
            <a:r>
              <a:rPr lang="en-US" sz="11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Constitutive modelling of hydrolytic degradation in hydrogels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the Mechanics and Physics of Solids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165, 104902. </a:t>
            </a:r>
            <a:r>
              <a:rPr lang="en-US" sz="11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https://doi.org/10.1016/j.jmps.2022.104902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title" idx="2"/>
          </p:nvPr>
        </p:nvSpPr>
        <p:spPr>
          <a:xfrm>
            <a:off x="562235" y="225412"/>
            <a:ext cx="81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800"/>
              <a:buNone/>
            </a:pPr>
            <a:r>
              <a:rPr lang="en-US" sz="2400"/>
              <a:t>Continuum Thermodynamics Framework</a:t>
            </a:r>
            <a:endParaRPr/>
          </a:p>
        </p:txBody>
      </p:sp>
      <p:sp>
        <p:nvSpPr>
          <p:cNvPr id="182" name="Google Shape;182;p12"/>
          <p:cNvSpPr txBox="1"/>
          <p:nvPr/>
        </p:nvSpPr>
        <p:spPr>
          <a:xfrm>
            <a:off x="273535" y="4337629"/>
            <a:ext cx="81438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96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"/>
          <p:cNvSpPr txBox="1"/>
          <p:nvPr/>
        </p:nvSpPr>
        <p:spPr>
          <a:xfrm>
            <a:off x="546605" y="553261"/>
            <a:ext cx="8308230" cy="7731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5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1567541" y="2120226"/>
            <a:ext cx="1036320" cy="2612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1499657" y="4326664"/>
            <a:ext cx="1433347" cy="2612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5543003" y="2135653"/>
            <a:ext cx="1328058" cy="26125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5656214" y="3352622"/>
            <a:ext cx="1328058" cy="26125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17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1771</Words>
  <Application>Microsoft Macintosh PowerPoint</Application>
  <PresentationFormat>On-screen Show (16:9)</PresentationFormat>
  <Paragraphs>263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Noto Sans Symbols</vt:lpstr>
      <vt:lpstr>Courier New</vt:lpstr>
      <vt:lpstr>Arial</vt:lpstr>
      <vt:lpstr>Roboto Light</vt:lpstr>
      <vt:lpstr>Roboto</vt:lpstr>
      <vt:lpstr>Simple Light</vt:lpstr>
      <vt:lpstr>Physics-Informed  Identification  of Surface vs. Bulk Degradation  Kinetics in Swelling Hydrogels </vt:lpstr>
      <vt:lpstr>Polymer Degradation </vt:lpstr>
      <vt:lpstr>Overview and Limitations of Current Mechanics Models</vt:lpstr>
      <vt:lpstr>Tradeoffs between data requirements and the level of embedded physical laws</vt:lpstr>
      <vt:lpstr>MultiPhysics Inelastic Constitutive Artificial Neural Network </vt:lpstr>
      <vt:lpstr>Overview of Proposed Mechanism</vt:lpstr>
      <vt:lpstr>Continuum Mechanics Foundations for Building MiCANN</vt:lpstr>
      <vt:lpstr>Constitutive Model: Hydrolytic Degradation  </vt:lpstr>
      <vt:lpstr>Continuum Thermodynamics Framework</vt:lpstr>
      <vt:lpstr> Free Energy Imbalance and State Equations</vt:lpstr>
      <vt:lpstr>Cont..</vt:lpstr>
      <vt:lpstr>Network Architecture of Helmholtz Free Energy And Design Constraints</vt:lpstr>
      <vt:lpstr>Inelasticity through degradation variable </vt:lpstr>
      <vt:lpstr>Full Neural Network Layer</vt:lpstr>
      <vt:lpstr>Experimental Data Used For Training  </vt:lpstr>
      <vt:lpstr>Synthetic Data Used For Training </vt:lpstr>
      <vt:lpstr>Synthetic data Generation for PEG based hydrogels  </vt:lpstr>
      <vt:lpstr>Constitutive Artificial Neural Networks describe and predict well and prevent overfitting </vt:lpstr>
      <vt:lpstr>Classical Neural Networks can describe data well but cannot predict beyond the training regime </vt:lpstr>
      <vt:lpstr>Classical Neural Networks perform well for multi-mode data but provide no physical insight</vt:lpstr>
      <vt:lpstr>Preliminary Result-Predicted Vs Actual Mass Loss</vt:lpstr>
      <vt:lpstr>Conclusion </vt:lpstr>
      <vt:lpstr>Future Work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Gebru, Kalkidan Betremariam</dc:creator>
  <cp:lastModifiedBy>Gebru, Kalkidan B</cp:lastModifiedBy>
  <cp:revision>4</cp:revision>
  <dcterms:modified xsi:type="dcterms:W3CDTF">2025-12-04T20:52:43Z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0x01010062938989967008449A03142EA60AEF7F</vt:lpwstr>
  </property>
</Properties>
</file>